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3" r:id="rId4"/>
    <p:sldId id="267" r:id="rId5"/>
    <p:sldId id="265" r:id="rId6"/>
    <p:sldId id="259" r:id="rId7"/>
    <p:sldId id="260" r:id="rId8"/>
    <p:sldId id="261" r:id="rId9"/>
    <p:sldId id="266" r:id="rId10"/>
    <p:sldId id="262" r:id="rId11"/>
    <p:sldId id="263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C985B7-08EB-4F0D-B648-701B2E45496C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A54343-99E3-4BCA-AB40-495766CD0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64373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3"/>
                </a:solidFill>
              </a:rPr>
              <a:t>Zotero</a:t>
            </a:r>
            <a:r>
              <a:rPr lang="ru-RU" sz="3200" dirty="0">
                <a:solidFill>
                  <a:schemeClr val="accent3"/>
                </a:solidFill>
              </a:rPr>
              <a:t> –</a:t>
            </a:r>
            <a:r>
              <a:rPr lang="ru-RU" sz="3200" dirty="0"/>
              <a:t> бесплатный сборщик цитат из интернета. </a:t>
            </a:r>
            <a:endParaRPr lang="en-US" sz="3200" b="1" dirty="0" smtClean="0"/>
          </a:p>
          <a:p>
            <a:r>
              <a:rPr lang="ru-RU" sz="3200" dirty="0" smtClean="0"/>
              <a:t>Предназначен </a:t>
            </a:r>
            <a:r>
              <a:rPr lang="ru-RU" sz="3200" dirty="0"/>
              <a:t>специально для исследовательской работы. </a:t>
            </a:r>
            <a:endParaRPr lang="ru-RU" sz="3200" dirty="0" smtClean="0"/>
          </a:p>
          <a:p>
            <a:r>
              <a:rPr lang="ru-RU" sz="3200" dirty="0" smtClean="0"/>
              <a:t>Девиз </a:t>
            </a:r>
            <a:r>
              <a:rPr lang="ru-RU" sz="3200" dirty="0" err="1"/>
              <a:t>Zotero</a:t>
            </a:r>
            <a:r>
              <a:rPr lang="ru-RU" sz="3200" dirty="0"/>
              <a:t>: «</a:t>
            </a:r>
            <a:r>
              <a:rPr lang="ru-RU" sz="3200" dirty="0" err="1"/>
              <a:t>See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. </a:t>
            </a:r>
            <a:r>
              <a:rPr lang="ru-RU" sz="3200" dirty="0" err="1"/>
              <a:t>Save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. </a:t>
            </a:r>
            <a:r>
              <a:rPr lang="ru-RU" sz="3200" dirty="0" err="1"/>
              <a:t>Sort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. </a:t>
            </a:r>
            <a:r>
              <a:rPr lang="ru-RU" sz="3200" dirty="0" err="1"/>
              <a:t>Search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. </a:t>
            </a:r>
            <a:r>
              <a:rPr lang="ru-RU" sz="3200" dirty="0" err="1"/>
              <a:t>Cite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.» </a:t>
            </a:r>
            <a:r>
              <a:rPr lang="ru-RU" sz="3200" dirty="0">
                <a:solidFill>
                  <a:srgbClr val="FF0000"/>
                </a:solidFill>
              </a:rPr>
              <a:t>(«Увидь. Сохрани. Отсортируй. Найди. Процитируй</a:t>
            </a:r>
            <a:r>
              <a:rPr lang="ru-RU" sz="3200" dirty="0" smtClean="0">
                <a:solidFill>
                  <a:srgbClr val="FF0000"/>
                </a:solidFill>
              </a:rPr>
              <a:t>»).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en-US" sz="3200" u="sng" dirty="0">
                <a:hlinkClick r:id="rId2"/>
              </a:rPr>
              <a:t>https</a:t>
            </a:r>
            <a:r>
              <a:rPr lang="ru-RU" sz="3200" u="sng" dirty="0">
                <a:hlinkClick r:id="rId2"/>
              </a:rPr>
              <a:t>://</a:t>
            </a:r>
            <a:r>
              <a:rPr lang="en-US" sz="3200" u="sng" dirty="0">
                <a:hlinkClick r:id="rId2"/>
              </a:rPr>
              <a:t>www</a:t>
            </a:r>
            <a:r>
              <a:rPr lang="ru-RU" sz="3200" u="sng" dirty="0">
                <a:hlinkClick r:id="rId2"/>
              </a:rPr>
              <a:t>.</a:t>
            </a:r>
            <a:r>
              <a:rPr lang="en-US" sz="3200" u="sng" dirty="0" err="1">
                <a:hlinkClick r:id="rId2"/>
              </a:rPr>
              <a:t>zotero</a:t>
            </a:r>
            <a:r>
              <a:rPr lang="ru-RU" sz="3200" u="sng" dirty="0">
                <a:hlinkClick r:id="rId2"/>
              </a:rPr>
              <a:t>.</a:t>
            </a:r>
            <a:r>
              <a:rPr lang="en-US" sz="3200" u="sng" dirty="0">
                <a:hlinkClick r:id="rId2"/>
              </a:rPr>
              <a:t>org</a:t>
            </a:r>
            <a:r>
              <a:rPr lang="ru-RU" sz="3200" u="sng" dirty="0">
                <a:hlinkClick r:id="rId2"/>
              </a:rPr>
              <a:t>/</a:t>
            </a:r>
            <a:endParaRPr lang="ru-RU" sz="3200" dirty="0"/>
          </a:p>
          <a:p>
            <a:endParaRPr lang="ru-RU" sz="2400" dirty="0" smtClean="0"/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2000232" y="500042"/>
            <a:ext cx="642942" cy="35719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2"/>
            <a:ext cx="81439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Как вставить цитаты в текст </a:t>
            </a:r>
            <a:r>
              <a:rPr lang="ru-RU" sz="3200" dirty="0" smtClean="0"/>
              <a:t>статьи</a:t>
            </a:r>
            <a:r>
              <a:rPr lang="en-US" sz="3200" dirty="0" smtClean="0"/>
              <a:t> </a:t>
            </a:r>
            <a:r>
              <a:rPr lang="ru-RU" sz="3200" dirty="0" smtClean="0"/>
              <a:t>и </a:t>
            </a:r>
            <a:r>
              <a:rPr lang="ru-RU" sz="3200" dirty="0" smtClean="0"/>
              <a:t>создать автоматически список литературы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 flipV="1">
            <a:off x="5286380" y="3714752"/>
            <a:ext cx="714380" cy="128588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5072066" y="1500174"/>
            <a:ext cx="857256" cy="2857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42852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857356" y="571480"/>
            <a:ext cx="1285884" cy="2857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43108" y="4071942"/>
            <a:ext cx="2357454" cy="21431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571876"/>
            <a:ext cx="178595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357158" y="571480"/>
            <a:ext cx="714380" cy="78581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71670" y="3429000"/>
            <a:ext cx="1785950" cy="21431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35028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000100" y="571480"/>
            <a:ext cx="500066" cy="78581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929190" y="3714752"/>
            <a:ext cx="285752" cy="2857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8847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Возможности: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сбор </a:t>
            </a:r>
            <a:r>
              <a:rPr lang="ru-RU" dirty="0"/>
              <a:t>цитат с указанием источников </a:t>
            </a:r>
            <a:r>
              <a:rPr lang="ru-RU" dirty="0" smtClean="0"/>
              <a:t>поиска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сохранение </a:t>
            </a:r>
            <a:r>
              <a:rPr lang="ru-RU" dirty="0"/>
              <a:t>источников (</a:t>
            </a:r>
            <a:r>
              <a:rPr lang="ru-RU" dirty="0" err="1"/>
              <a:t>веб-страниц</a:t>
            </a:r>
            <a:r>
              <a:rPr lang="ru-RU" dirty="0"/>
              <a:t>, .</a:t>
            </a:r>
            <a:r>
              <a:rPr lang="ru-RU" dirty="0" err="1"/>
              <a:t>pdf</a:t>
            </a:r>
            <a:r>
              <a:rPr lang="ru-RU" dirty="0"/>
              <a:t>, видео, аудио и др</a:t>
            </a:r>
            <a:r>
              <a:rPr lang="ru-RU" dirty="0" smtClean="0"/>
              <a:t>.)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ссылки </a:t>
            </a:r>
            <a:r>
              <a:rPr lang="ru-RU" dirty="0"/>
              <a:t>на </a:t>
            </a:r>
            <a:r>
              <a:rPr lang="ru-RU" dirty="0" err="1"/>
              <a:t>веб-страницы</a:t>
            </a:r>
            <a:r>
              <a:rPr lang="ru-RU" dirty="0"/>
              <a:t> и </a:t>
            </a:r>
            <a:r>
              <a:rPr lang="ru-RU" dirty="0" smtClean="0"/>
              <a:t>видео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использование тегов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составление </a:t>
            </a:r>
            <a:r>
              <a:rPr lang="ru-RU" dirty="0"/>
              <a:t>библиографии и оформление списка в соответствии с </a:t>
            </a:r>
            <a:r>
              <a:rPr lang="en-US" dirty="0" smtClean="0"/>
              <a:t>     </a:t>
            </a:r>
            <a:r>
              <a:rPr lang="ru-RU" dirty="0" smtClean="0"/>
              <a:t>нужным стандартом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создание </a:t>
            </a:r>
            <a:r>
              <a:rPr lang="ru-RU" dirty="0"/>
              <a:t>отчётов из выбранного источника или группы </a:t>
            </a:r>
            <a:r>
              <a:rPr lang="ru-RU" dirty="0" smtClean="0"/>
              <a:t>источников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создание </a:t>
            </a:r>
            <a:r>
              <a:rPr lang="ru-RU" dirty="0"/>
              <a:t>хронологической шкалы источников («шкалы времени»)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сохранение </a:t>
            </a:r>
            <a:r>
              <a:rPr lang="ru-RU" dirty="0"/>
              <a:t>библиографической информации «на лету» с сайтов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Scholar</a:t>
            </a:r>
            <a:r>
              <a:rPr lang="ru-RU" dirty="0"/>
              <a:t>,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ru-RU" dirty="0" err="1"/>
              <a:t>ooks</a:t>
            </a:r>
            <a:r>
              <a:rPr lang="ru-RU" dirty="0"/>
              <a:t>, </a:t>
            </a:r>
            <a:r>
              <a:rPr lang="ru-RU" dirty="0" err="1"/>
              <a:t>Amazon.com</a:t>
            </a:r>
            <a:r>
              <a:rPr lang="ru-RU" dirty="0"/>
              <a:t>, </a:t>
            </a:r>
            <a:r>
              <a:rPr lang="ru-RU" dirty="0" err="1"/>
              <a:t>Elsevier</a:t>
            </a:r>
            <a:r>
              <a:rPr lang="ru-RU" dirty="0"/>
              <a:t> </a:t>
            </a:r>
            <a:r>
              <a:rPr lang="ru-RU" dirty="0" err="1"/>
              <a:t>ScienceDirect</a:t>
            </a:r>
            <a:r>
              <a:rPr lang="ru-RU" dirty="0"/>
              <a:t>, </a:t>
            </a:r>
            <a:r>
              <a:rPr lang="ru-RU" dirty="0" err="1"/>
              <a:t>Springerlink</a:t>
            </a:r>
            <a:r>
              <a:rPr lang="ru-RU" dirty="0"/>
              <a:t> и др</a:t>
            </a:r>
            <a:r>
              <a:rPr lang="ru-RU" dirty="0" smtClean="0"/>
              <a:t>.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организация </a:t>
            </a:r>
            <a:r>
              <a:rPr lang="ru-RU" dirty="0"/>
              <a:t>и хранение данных в персональных библиотеках и </a:t>
            </a:r>
            <a:r>
              <a:rPr lang="ru-RU" dirty="0" smtClean="0"/>
              <a:t>коллекциях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интеграция </a:t>
            </a:r>
            <a:r>
              <a:rPr lang="ru-RU" dirty="0"/>
              <a:t>с </a:t>
            </a:r>
            <a:r>
              <a:rPr lang="ru-RU" dirty="0" err="1"/>
              <a:t>MS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 и </a:t>
            </a:r>
            <a:r>
              <a:rPr lang="ru-RU" dirty="0" err="1" smtClean="0"/>
              <a:t>OpenOffice.org</a:t>
            </a:r>
            <a:endParaRPr lang="ru-RU" dirty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синхронизация </a:t>
            </a:r>
            <a:r>
              <a:rPr lang="ru-RU" dirty="0"/>
              <a:t>с сервером, перенос на другой </a:t>
            </a:r>
            <a:r>
              <a:rPr lang="ru-RU" dirty="0" smtClean="0"/>
              <a:t>компьютер</a:t>
            </a:r>
            <a:endParaRPr lang="en-US" dirty="0" smtClean="0"/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сохранение библиотеки на переносных </a:t>
            </a:r>
            <a:r>
              <a:rPr lang="ru-RU" dirty="0" smtClean="0"/>
              <a:t>носителях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3643338"/>
          </a:xfrm>
        </p:spPr>
        <p:txBody>
          <a:bodyPr/>
          <a:lstStyle/>
          <a:p>
            <a:r>
              <a:rPr lang="ru-RU" dirty="0" smtClean="0"/>
              <a:t>Включить </a:t>
            </a:r>
            <a:r>
              <a:rPr lang="en-US" dirty="0" err="1" smtClean="0"/>
              <a:t>Zotero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12068"/>
          </a:xfrm>
        </p:spPr>
        <p:txBody>
          <a:bodyPr>
            <a:normAutofit/>
          </a:bodyPr>
          <a:lstStyle/>
          <a:p>
            <a:r>
              <a:rPr lang="ru-RU" dirty="0" smtClean="0"/>
              <a:t>Добавление ссылок в </a:t>
            </a:r>
            <a:r>
              <a:rPr lang="en-US" dirty="0" err="1" smtClean="0"/>
              <a:t>Zotero</a:t>
            </a:r>
            <a:r>
              <a:rPr lang="en-US" dirty="0" smtClean="0"/>
              <a:t> </a:t>
            </a:r>
            <a:r>
              <a:rPr lang="ru-RU" dirty="0" smtClean="0"/>
              <a:t>из различных </a:t>
            </a:r>
            <a:r>
              <a:rPr lang="ru-RU" dirty="0" err="1" smtClean="0"/>
              <a:t>интернетисточников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(на примере </a:t>
            </a:r>
            <a:r>
              <a:rPr lang="en-US" dirty="0" smtClean="0"/>
              <a:t>WEB of Science)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7643834" y="428604"/>
            <a:ext cx="357190" cy="2857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2071670" y="2357430"/>
            <a:ext cx="571504" cy="21431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00232" y="3357562"/>
            <a:ext cx="571504" cy="21431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00826" y="4071942"/>
            <a:ext cx="642942" cy="42862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7800"/>
            <a:ext cx="8072494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Добавление информации в ручную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</TotalTime>
  <Words>161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Включить Zotero</vt:lpstr>
      <vt:lpstr>Добавление ссылок в Zotero из различных интернетисточников  (на примере WEB of Science)</vt:lpstr>
      <vt:lpstr>Слайд 6</vt:lpstr>
      <vt:lpstr>Слайд 7</vt:lpstr>
      <vt:lpstr>Слайд 8</vt:lpstr>
      <vt:lpstr>Добавление информации в ручную</vt:lpstr>
      <vt:lpstr>Слайд 10</vt:lpstr>
      <vt:lpstr>Слайд 11</vt:lpstr>
      <vt:lpstr>Как вставить цитаты в текст статьи и создать автоматически список литературы</vt:lpstr>
      <vt:lpstr>Слайд 13</vt:lpstr>
      <vt:lpstr>Слайд 14</vt:lpstr>
      <vt:lpstr>Слайд 15</vt:lpstr>
      <vt:lpstr>Слайд 16</vt:lpstr>
    </vt:vector>
  </TitlesOfParts>
  <Company>RudLab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Nora</dc:creator>
  <cp:lastModifiedBy>Владелец</cp:lastModifiedBy>
  <cp:revision>17</cp:revision>
  <dcterms:created xsi:type="dcterms:W3CDTF">2019-01-03T05:37:49Z</dcterms:created>
  <dcterms:modified xsi:type="dcterms:W3CDTF">2019-01-29T08:52:01Z</dcterms:modified>
</cp:coreProperties>
</file>